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57" r:id="rId4"/>
    <p:sldId id="259" r:id="rId5"/>
    <p:sldId id="260" r:id="rId6"/>
    <p:sldId id="258" r:id="rId7"/>
    <p:sldId id="262" r:id="rId8"/>
    <p:sldId id="263" r:id="rId9"/>
    <p:sldId id="264" r:id="rId10"/>
    <p:sldId id="269" r:id="rId11"/>
    <p:sldId id="265" r:id="rId12"/>
    <p:sldId id="261" r:id="rId13"/>
    <p:sldId id="266" r:id="rId14"/>
    <p:sldId id="277" r:id="rId15"/>
    <p:sldId id="267" r:id="rId16"/>
    <p:sldId id="276" r:id="rId17"/>
    <p:sldId id="275" r:id="rId18"/>
    <p:sldId id="268" r:id="rId19"/>
    <p:sldId id="271" r:id="rId20"/>
    <p:sldId id="272" r:id="rId21"/>
    <p:sldId id="273" r:id="rId22"/>
    <p:sldId id="274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300"/>
    <a:srgbClr val="006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B1B8C-AB94-486F-B0EA-9A1083DC9692}" type="datetimeFigureOut">
              <a:rPr lang="en-AU" smtClean="0"/>
              <a:pPr/>
              <a:t>5/04/2014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5AF03-FF20-4563-9D32-ABA9FA1EF4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83AA-CE6A-4C2A-AFBF-32E8737334F0}" type="datetime1">
              <a:rPr lang="en-AU" smtClean="0"/>
              <a:pPr/>
              <a:t>5/04/2014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86E0-7CE4-48F8-8CEE-14D31193FF1D}" type="datetime1">
              <a:rPr lang="en-AU" smtClean="0"/>
              <a:pPr/>
              <a:t>5/04/2014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F024-E6FC-4409-AC9B-381AE52FE57D}" type="datetime1">
              <a:rPr lang="en-AU" smtClean="0"/>
              <a:pPr/>
              <a:t>5/04/2014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8F00-4C6D-41A6-BE6F-54746F75FCA5}" type="datetime1">
              <a:rPr lang="en-AU" smtClean="0"/>
              <a:pPr/>
              <a:t>5/04/2014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BD4-D8DF-4FBD-8C39-577D69B5F3EC}" type="datetime1">
              <a:rPr lang="en-AU" smtClean="0"/>
              <a:pPr/>
              <a:t>5/04/2014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9504-513F-49EA-B3DE-A079F94AD178}" type="datetime1">
              <a:rPr lang="en-AU" smtClean="0"/>
              <a:pPr/>
              <a:t>5/04/2014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0A3A-1E6C-4193-8F61-D320D33ABE49}" type="datetime1">
              <a:rPr lang="en-AU" smtClean="0"/>
              <a:pPr/>
              <a:t>5/04/2014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A8C6-009C-4AE8-BAE4-E14FE342D251}" type="datetime1">
              <a:rPr lang="en-AU" smtClean="0"/>
              <a:pPr/>
              <a:t>5/04/2014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9F2F-5003-4C9E-B790-31263BFA7A78}" type="datetime1">
              <a:rPr lang="en-AU" smtClean="0"/>
              <a:pPr/>
              <a:t>5/04/2014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2B5D-A942-4C91-8529-AF0505FA8D63}" type="datetime1">
              <a:rPr lang="en-AU" smtClean="0"/>
              <a:pPr/>
              <a:t>5/04/2014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8981-BD46-4AD3-8E4F-F9EAE8CB82BD}" type="datetime1">
              <a:rPr lang="en-AU" smtClean="0"/>
              <a:pPr/>
              <a:t>5/04/2014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8DB2-CCB4-4D8F-90AA-FBD6DB5B25C9}" type="datetime1">
              <a:rPr lang="en-AU" smtClean="0"/>
              <a:pPr/>
              <a:t>5/04/2014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A40D-EB13-4A67-B981-27A056B91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2009%20Sept%2012%20JIeclII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8800" b="1" dirty="0" smtClean="0">
                <a:solidFill>
                  <a:schemeClr val="accent6">
                    <a:lumMod val="50000"/>
                  </a:schemeClr>
                </a:solidFill>
              </a:rPr>
              <a:t>Jupiter Mutual Events</a:t>
            </a:r>
            <a:endParaRPr lang="en-AU" sz="8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/>
          </a:bodyPr>
          <a:lstStyle/>
          <a:p>
            <a:r>
              <a:rPr lang="en-AU" sz="4000" dirty="0" smtClean="0">
                <a:solidFill>
                  <a:schemeClr val="tx2">
                    <a:lumMod val="50000"/>
                  </a:schemeClr>
                </a:solidFill>
              </a:rPr>
              <a:t>Sep 2014 to Aug 2015 </a:t>
            </a:r>
            <a:endParaRPr lang="en-A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Measuring tools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Limovie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, or Tangra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LiMovie Average (or its successor) to improve measurements by binning and normalising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3016"/>
            <a:ext cx="2547305" cy="299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Reporting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Observations reported to IMCCE </a:t>
            </a:r>
          </a:p>
          <a:p>
            <a:pPr lvl="1"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{effectively, Paris Observatory}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Simple text report (standard form) with attached .</a:t>
            </a: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csv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and optional plot 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Observing issues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Need to compress the video when creating the </a:t>
            </a: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avi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file – otherwise the file will be HUGE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Concerns about linearity of the video camera. Where possible, make sure the Gamma is set to 1.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Image motion – minimise. In particular, any vignetting across the field will cause light variations if there is significant image movement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Observing issues 2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IMCCE recommend the use of a red filter – reduce sky background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For events close to Jupiter’s limb – experiment with a Methane filter (if you happen to have one – they are expensive!). But exposures will have to be much longer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Highly desirable to have several independent observations of the same event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Best to avoid saturated images of the satellites – but no concern if the saturation is not great.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Observing issues 3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Closeness to Jupiter can create problems with correcting for sky background, which will have a 2</a:t>
            </a:r>
            <a:r>
              <a:rPr lang="en-AU" baseline="30000" dirty="0" smtClean="0">
                <a:solidFill>
                  <a:schemeClr val="tx2">
                    <a:lumMod val="50000"/>
                  </a:schemeClr>
                </a:solidFill>
              </a:rPr>
              <a:t>nd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-order variation with distance from Jupiter. Aperture sizes and shapes can affect the measurement result.</a:t>
            </a:r>
          </a:p>
          <a:p>
            <a:pPr lvl="1"/>
            <a:r>
              <a:rPr lang="en-AU" dirty="0" smtClean="0">
                <a:solidFill>
                  <a:srgbClr val="006000"/>
                </a:solidFill>
              </a:rPr>
              <a:t>Tangra may be improved to model the glare from Jupiter, to improve background subtraction</a:t>
            </a:r>
            <a:endParaRPr lang="en-AU" dirty="0">
              <a:solidFill>
                <a:srgbClr val="006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en-AU" sz="3200" b="1" dirty="0" smtClean="0">
                <a:solidFill>
                  <a:srgbClr val="006000"/>
                </a:solidFill>
              </a:rPr>
              <a:t>     Good</a:t>
            </a:r>
            <a:r>
              <a:rPr lang="en-AU" dirty="0" smtClean="0">
                <a:solidFill>
                  <a:srgbClr val="00B050"/>
                </a:solidFill>
              </a:rPr>
              <a:t>				</a:t>
            </a:r>
            <a:r>
              <a:rPr lang="en-AU" sz="3200" b="1" dirty="0" smtClean="0">
                <a:solidFill>
                  <a:srgbClr val="C00000"/>
                </a:solidFill>
              </a:rPr>
              <a:t>Bad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166938"/>
            <a:ext cx="78676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en-AU" dirty="0" smtClean="0">
                <a:solidFill>
                  <a:srgbClr val="00B050"/>
                </a:solidFill>
              </a:rPr>
              <a:t>	    </a:t>
            </a:r>
            <a:r>
              <a:rPr lang="en-AU" sz="3200" b="1" dirty="0" smtClean="0">
                <a:solidFill>
                  <a:srgbClr val="006000"/>
                </a:solidFill>
              </a:rPr>
              <a:t>Good	</a:t>
            </a:r>
            <a:r>
              <a:rPr lang="en-AU" dirty="0" smtClean="0">
                <a:solidFill>
                  <a:srgbClr val="00B050"/>
                </a:solidFill>
              </a:rPr>
              <a:t>			</a:t>
            </a:r>
            <a:r>
              <a:rPr lang="en-AU" sz="3200" b="1" dirty="0" smtClean="0">
                <a:solidFill>
                  <a:srgbClr val="C00000"/>
                </a:solidFill>
              </a:rPr>
              <a:t>Bad</a:t>
            </a:r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2166938"/>
            <a:ext cx="79343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69160"/>
            <a:ext cx="7172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Non-symmetrical light curves, due to:</a:t>
            </a:r>
          </a:p>
          <a:p>
            <a:pPr>
              <a:buNone/>
            </a:pPr>
            <a:r>
              <a:rPr lang="en-AU" dirty="0" smtClean="0">
                <a:solidFill>
                  <a:srgbClr val="FFC000"/>
                </a:solidFill>
              </a:rPr>
              <a:t>	</a:t>
            </a:r>
            <a:r>
              <a:rPr lang="en-AU" b="1" dirty="0" smtClean="0">
                <a:solidFill>
                  <a:srgbClr val="006000"/>
                </a:solidFill>
              </a:rPr>
              <a:t>Phase defect			Surface effects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7924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rgbClr val="006000"/>
                </a:solidFill>
              </a:rPr>
              <a:t>The beginning and end of an eclipse is smoother than for an occultation</a:t>
            </a:r>
          </a:p>
          <a:p>
            <a:pPr>
              <a:buNone/>
            </a:pPr>
            <a:r>
              <a:rPr lang="en-AU" dirty="0">
                <a:solidFill>
                  <a:srgbClr val="00B050"/>
                </a:solidFill>
              </a:rPr>
              <a:t>	</a:t>
            </a:r>
            <a:r>
              <a:rPr lang="en-AU" dirty="0" smtClean="0">
                <a:solidFill>
                  <a:srgbClr val="00B050"/>
                </a:solidFill>
              </a:rPr>
              <a:t>	</a:t>
            </a:r>
            <a:r>
              <a:rPr lang="en-AU" b="1" dirty="0" smtClean="0">
                <a:solidFill>
                  <a:srgbClr val="002060"/>
                </a:solidFill>
              </a:rPr>
              <a:t>Eclipse</a:t>
            </a:r>
            <a:r>
              <a:rPr lang="en-AU" dirty="0" smtClean="0">
                <a:solidFill>
                  <a:srgbClr val="00B050"/>
                </a:solidFill>
              </a:rPr>
              <a:t>			</a:t>
            </a:r>
            <a:r>
              <a:rPr lang="en-AU" b="1" dirty="0" smtClean="0">
                <a:solidFill>
                  <a:srgbClr val="002060"/>
                </a:solidFill>
              </a:rPr>
              <a:t>Occultation</a:t>
            </a:r>
            <a:endParaRPr lang="en-AU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7800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en-AU" dirty="0" smtClean="0">
                <a:solidFill>
                  <a:srgbClr val="006000"/>
                </a:solidFill>
              </a:rPr>
              <a:t>Need to be careful with calibrating the light level</a:t>
            </a:r>
          </a:p>
          <a:p>
            <a:pPr algn="ctr">
              <a:buNone/>
            </a:pPr>
            <a:r>
              <a:rPr lang="en-AU" b="1" dirty="0" smtClean="0">
                <a:solidFill>
                  <a:srgbClr val="C00000"/>
                </a:solidFill>
              </a:rPr>
              <a:t>4 light curves of the same event...!!</a:t>
            </a:r>
            <a:endParaRPr lang="en-AU" b="1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5976664" cy="421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A mutual event is an eclipse or occultation of one satellite by another satellite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Mutual events can only occur when the plane of the orbits is edge-on to the Earth. For Jupiter, this occurs for a 12-month period every 6 years.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Measuring/analysing the light curve leads to very precise measurements of the relative positions of the satellites. These can be used to improve our knowledge of the orbits, and long-term orbital variations</a:t>
            </a:r>
          </a:p>
          <a:p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light curves (from IMCCE)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AU" dirty="0" smtClean="0">
                <a:solidFill>
                  <a:srgbClr val="006000"/>
                </a:solidFill>
              </a:rPr>
              <a:t>Need to be careful about time – if not using GPS video insertion</a:t>
            </a:r>
          </a:p>
          <a:p>
            <a:pPr algn="ctr">
              <a:buNone/>
            </a:pPr>
            <a:r>
              <a:rPr lang="en-AU" b="1" dirty="0" smtClean="0">
                <a:solidFill>
                  <a:srgbClr val="C00000"/>
                </a:solidFill>
              </a:rPr>
              <a:t>Two light curves of the same event – but different time!</a:t>
            </a:r>
            <a:endParaRPr lang="en-AU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78105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More info &amp; guidance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IMCCE has a dedicated web page at:</a:t>
            </a:r>
          </a:p>
          <a:p>
            <a:endParaRPr lang="en-AU" dirty="0"/>
          </a:p>
          <a:p>
            <a:pPr algn="ctr">
              <a:buNone/>
            </a:pPr>
            <a:r>
              <a:rPr lang="en-AU" sz="4800" dirty="0" smtClean="0">
                <a:solidFill>
                  <a:srgbClr val="002060"/>
                </a:solidFill>
              </a:rPr>
              <a:t>http://www.imcce.fr/phemu/</a:t>
            </a:r>
            <a:endParaRPr lang="en-AU" sz="4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Summary of events visible from Eastern Australia/New Zealand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2952328"/>
                <a:gridCol w="1080120"/>
                <a:gridCol w="3178696"/>
              </a:tblGrid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2014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# events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2015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# events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Sep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1  (1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Jan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449263" algn="l"/>
                        </a:tabLst>
                      </a:pPr>
                      <a:r>
                        <a:rPr lang="en-AU" sz="2400" dirty="0" smtClean="0"/>
                        <a:t>25  (13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12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Oct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1  (1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Feb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23  (13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10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Nov 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7  (7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Mar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25  (15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10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Dec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5  (1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4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Apr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13  (4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9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May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12  (4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</a:t>
                      </a:r>
                      <a:r>
                        <a:rPr lang="en-AU" sz="2400" baseline="0" dirty="0" smtClean="0"/>
                        <a:t> 8 </a:t>
                      </a:r>
                      <a:r>
                        <a:rPr lang="en-AU" sz="2400" baseline="0" dirty="0" err="1" smtClean="0"/>
                        <a:t>occ</a:t>
                      </a:r>
                      <a:r>
                        <a:rPr lang="en-AU" sz="2400" baseline="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Jun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  9  (1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6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Jul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  3  (1 </a:t>
                      </a:r>
                      <a:r>
                        <a:rPr lang="en-AU" sz="2400" dirty="0" err="1" smtClean="0"/>
                        <a:t>ecl</a:t>
                      </a:r>
                      <a:r>
                        <a:rPr lang="en-AU" sz="2400" dirty="0" smtClean="0"/>
                        <a:t>, 2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  <a:tr h="435226"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Aug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  1  (1 </a:t>
                      </a:r>
                      <a:r>
                        <a:rPr lang="en-AU" sz="2400" dirty="0" err="1" smtClean="0"/>
                        <a:t>occ</a:t>
                      </a:r>
                      <a:r>
                        <a:rPr lang="en-AU" sz="2400" dirty="0" smtClean="0"/>
                        <a:t>)</a:t>
                      </a: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55892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rgbClr val="826300"/>
                </a:solidFill>
              </a:rPr>
              <a:t>One event {2014 Dec 21 - (III) </a:t>
            </a:r>
            <a:r>
              <a:rPr lang="en-AU" sz="2400" dirty="0" err="1" smtClean="0">
                <a:solidFill>
                  <a:srgbClr val="826300"/>
                </a:solidFill>
              </a:rPr>
              <a:t>occ</a:t>
            </a:r>
            <a:r>
              <a:rPr lang="en-AU" sz="2400" dirty="0" smtClean="0">
                <a:solidFill>
                  <a:srgbClr val="826300"/>
                </a:solidFill>
              </a:rPr>
              <a:t> (</a:t>
            </a:r>
            <a:r>
              <a:rPr lang="en-AU" sz="2400" dirty="0">
                <a:solidFill>
                  <a:srgbClr val="826300"/>
                </a:solidFill>
              </a:rPr>
              <a:t>1</a:t>
            </a:r>
            <a:r>
              <a:rPr lang="en-AU" sz="2400" dirty="0" smtClean="0">
                <a:solidFill>
                  <a:srgbClr val="826300"/>
                </a:solidFill>
              </a:rPr>
              <a:t>)} occurs during transit of Jupiter’s disc, ending just minutes before the transit finishes</a:t>
            </a:r>
            <a:endParaRPr lang="en-AU" sz="2400" dirty="0">
              <a:solidFill>
                <a:srgbClr val="826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29309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C00000"/>
                </a:solidFill>
              </a:rPr>
              <a:t>Jupiter at opposition </a:t>
            </a:r>
          </a:p>
          <a:p>
            <a:pPr algn="ctr"/>
            <a:r>
              <a:rPr lang="en-AU" sz="2400" b="1" dirty="0" smtClean="0">
                <a:solidFill>
                  <a:srgbClr val="C00000"/>
                </a:solidFill>
              </a:rPr>
              <a:t>2015 Feb 6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08920"/>
            <a:ext cx="4402832" cy="1296144"/>
          </a:xfrm>
        </p:spPr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pic>
        <p:nvPicPr>
          <p:cNvPr id="1027" name="Picture 3" descr="C:\Users\DaveH Admin\AppData\Local\Microsoft\Windows\Temporary Internet Files\Content.IE5\S9NE8F00\MM90023644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1782376" cy="1800200"/>
          </a:xfrm>
          <a:prstGeom prst="rect">
            <a:avLst/>
          </a:prstGeom>
          <a:noFill/>
        </p:spPr>
      </p:pic>
      <p:pic>
        <p:nvPicPr>
          <p:cNvPr id="1028" name="Picture 4" descr="C:\Users\DaveH Admin\AppData\Local\Microsoft\Windows\Temporary Internet Files\Content.IE5\HEP3D7CW\dglxasset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8680"/>
            <a:ext cx="1786011" cy="1786011"/>
          </a:xfrm>
          <a:prstGeom prst="rect">
            <a:avLst/>
          </a:prstGeom>
          <a:noFill/>
        </p:spPr>
      </p:pic>
      <p:pic>
        <p:nvPicPr>
          <p:cNvPr id="1030" name="Picture 6" descr="C:\Users\DaveH Admin\AppData\Local\Microsoft\Windows\Temporary Internet Files\Content.IE5\HH1I2FEN\MM90028395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97152"/>
            <a:ext cx="1689273" cy="156056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occultations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Ganymede Occults </a:t>
            </a: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Europa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– 2015 Jan 4</a:t>
            </a:r>
          </a:p>
          <a:p>
            <a:pPr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A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Io occults Ganymede – 2015 Jan 1 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7343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112"/>
            <a:ext cx="7343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Example eclipses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None/>
            </a:pP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Europa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eclipses Ganymede – 2015 Jan 1</a:t>
            </a:r>
          </a:p>
          <a:p>
            <a:pPr algn="ctr">
              <a:buNone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1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Ganymede eclipses </a:t>
            </a: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Europa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– 2015 Mar 2</a:t>
            </a:r>
          </a:p>
          <a:p>
            <a:pPr algn="ctr">
              <a:buNone/>
            </a:pPr>
            <a:endParaRPr lang="en-A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AU" sz="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AU" dirty="0" err="1" smtClean="0">
                <a:solidFill>
                  <a:schemeClr val="tx2">
                    <a:lumMod val="50000"/>
                  </a:schemeClr>
                </a:solidFill>
              </a:rPr>
              <a:t>Callisto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eclipses Io – 2015 Jan 7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343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7343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229200"/>
            <a:ext cx="7343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Results from previous seasons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56992"/>
            <a:ext cx="8352928" cy="2769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For the 2009 season: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370 events were ‘observable’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172 different events were observed, at 74 sites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457 light curves obtained and reduced</a:t>
            </a: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5998707" cy="176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2009 - Observer locations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534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>
                <a:solidFill>
                  <a:schemeClr val="accent6">
                    <a:lumMod val="50000"/>
                  </a:schemeClr>
                </a:solidFill>
              </a:rPr>
              <a:t>All observers get to be a joint author of a paper</a:t>
            </a:r>
            <a:endParaRPr lang="en-A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772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What does a mutual event ‘look like’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58816" cy="748680"/>
          </a:xfrm>
        </p:spPr>
        <p:txBody>
          <a:bodyPr/>
          <a:lstStyle/>
          <a:p>
            <a:r>
              <a:rPr lang="en-AU" dirty="0" smtClean="0">
                <a:solidFill>
                  <a:srgbClr val="00B0F0"/>
                </a:solidFill>
              </a:rPr>
              <a:t>Break for a </a:t>
            </a:r>
            <a:r>
              <a:rPr lang="en-AU" dirty="0" smtClean="0">
                <a:solidFill>
                  <a:srgbClr val="00B0F0"/>
                </a:solidFill>
              </a:rPr>
              <a:t>video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8</a:t>
            </a:fld>
            <a:endParaRPr lang="en-AU"/>
          </a:p>
        </p:txBody>
      </p:sp>
      <p:graphicFrame>
        <p:nvGraphicFramePr>
          <p:cNvPr id="5" name="Object 4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3575050" y="3086100"/>
          <a:ext cx="1992313" cy="685800"/>
        </p:xfrm>
        <a:graphic>
          <a:graphicData uri="http://schemas.openxmlformats.org/presentationml/2006/ole">
            <p:oleObj spid="_x0000_s1026" name="Package" r:id="rId4" imgW="1992960" imgH="685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Observing requirements</a:t>
            </a:r>
            <a:endParaRPr lang="en-A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Driven Telescope (but need not be equatorial)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Time to 0.1 secs UTC – GPS, NTP**, WWVH 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Video with time stamp</a:t>
            </a:r>
          </a:p>
          <a:p>
            <a:pPr lvl="1"/>
            <a:r>
              <a:rPr lang="en-AU" dirty="0" smtClean="0">
                <a:solidFill>
                  <a:srgbClr val="006000"/>
                </a:solidFill>
              </a:rPr>
              <a:t>Can achieve this by recording to a VCR, with VCR time stamp recording enabled. But need to check correction to VCR clock at start and end. 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Recorder – VCR, Computer</a:t>
            </a:r>
          </a:p>
          <a:p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Frame grabber – to convert to a .</a:t>
            </a:r>
            <a:r>
              <a:rPr lang="en-AU" i="1" dirty="0" err="1" smtClean="0">
                <a:solidFill>
                  <a:schemeClr val="tx2">
                    <a:lumMod val="50000"/>
                  </a:schemeClr>
                </a:solidFill>
              </a:rPr>
              <a:t>avi</a:t>
            </a:r>
            <a:r>
              <a:rPr lang="en-AU" dirty="0" smtClean="0">
                <a:solidFill>
                  <a:schemeClr val="tx2">
                    <a:lumMod val="50000"/>
                  </a:schemeClr>
                </a:solidFill>
              </a:rPr>
              <a:t>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A40D-EB13-4A67-B981-27A056B9161B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780</Words>
  <Application>Microsoft Office PowerPoint</Application>
  <PresentationFormat>On-screen Show (4:3)</PresentationFormat>
  <Paragraphs>131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Jupiter Mutual Events</vt:lpstr>
      <vt:lpstr>Slide 2</vt:lpstr>
      <vt:lpstr>Example occultations</vt:lpstr>
      <vt:lpstr>Example eclipses</vt:lpstr>
      <vt:lpstr>Results from previous seasons</vt:lpstr>
      <vt:lpstr>2009 - Observer locations</vt:lpstr>
      <vt:lpstr>All observers get to be a joint author of a paper</vt:lpstr>
      <vt:lpstr>What does a mutual event ‘look like’</vt:lpstr>
      <vt:lpstr>Observing requirements</vt:lpstr>
      <vt:lpstr>Measuring tools</vt:lpstr>
      <vt:lpstr>Reporting</vt:lpstr>
      <vt:lpstr>Observing issues</vt:lpstr>
      <vt:lpstr>Observing issues 2</vt:lpstr>
      <vt:lpstr>Observing issues 3</vt:lpstr>
      <vt:lpstr>Example light curves (from IMCCE)</vt:lpstr>
      <vt:lpstr>Example light curves (from IMCCE)</vt:lpstr>
      <vt:lpstr>Example light curves (from IMCCE)</vt:lpstr>
      <vt:lpstr>Example light curves (from IMCCE)</vt:lpstr>
      <vt:lpstr>Example light curves (from IMCCE)</vt:lpstr>
      <vt:lpstr>Example light curves (from IMCCE)</vt:lpstr>
      <vt:lpstr>More info &amp; guidance</vt:lpstr>
      <vt:lpstr>Summary of events visible from Eastern Australia/New Zealand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Jupiter Mutual Events</dc:title>
  <dc:creator>Herald Dave</dc:creator>
  <cp:lastModifiedBy>Herald Dave</cp:lastModifiedBy>
  <cp:revision>48</cp:revision>
  <dcterms:created xsi:type="dcterms:W3CDTF">2014-03-03T04:44:48Z</dcterms:created>
  <dcterms:modified xsi:type="dcterms:W3CDTF">2014-04-05T07:02:25Z</dcterms:modified>
</cp:coreProperties>
</file>